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0" r:id="rId6"/>
    <p:sldId id="283" r:id="rId7"/>
    <p:sldId id="282" r:id="rId8"/>
    <p:sldId id="262" r:id="rId9"/>
    <p:sldId id="263" r:id="rId10"/>
    <p:sldId id="264" r:id="rId11"/>
    <p:sldId id="265" r:id="rId12"/>
    <p:sldId id="266" r:id="rId13"/>
    <p:sldId id="267" r:id="rId14"/>
    <p:sldId id="286" r:id="rId15"/>
    <p:sldId id="268" r:id="rId16"/>
    <p:sldId id="269" r:id="rId17"/>
    <p:sldId id="272" r:id="rId18"/>
    <p:sldId id="271" r:id="rId19"/>
    <p:sldId id="278" r:id="rId20"/>
    <p:sldId id="279" r:id="rId21"/>
    <p:sldId id="273" r:id="rId22"/>
    <p:sldId id="274" r:id="rId23"/>
    <p:sldId id="275" r:id="rId24"/>
    <p:sldId id="276" r:id="rId25"/>
    <p:sldId id="280" r:id="rId26"/>
    <p:sldId id="285" r:id="rId27"/>
    <p:sldId id="270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 Normén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1"/>
    <p:restoredTop sz="94656"/>
  </p:normalViewPr>
  <p:slideViewPr>
    <p:cSldViewPr snapToGrid="0" snapToObjects="1">
      <p:cViewPr varScale="1">
        <p:scale>
          <a:sx n="83" d="100"/>
          <a:sy n="83" d="100"/>
        </p:scale>
        <p:origin x="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2B6F4-45FB-48BE-8942-34BA7F38DA10}" type="datetimeFigureOut">
              <a:rPr lang="sv-SE" smtClean="0"/>
              <a:t>2016-05-31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4E0B4-923C-4D91-A492-B366E30F8F8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4E0B4-923C-4D91-A492-B366E30F8F8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503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Johan.normen@softhouse.se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Datadriven</a:t>
            </a:r>
            <a:r>
              <a:rPr lang="en-US" dirty="0">
                <a:solidFill>
                  <a:schemeClr val="tx1"/>
                </a:solidFill>
              </a:rPr>
              <a:t> innovation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Johan Norm</a:t>
            </a:r>
            <a:r>
              <a:rPr lang="sv-SE" dirty="0" err="1"/>
              <a:t>én</a:t>
            </a:r>
            <a:r>
              <a:rPr lang="sv-SE" dirty="0"/>
              <a:t> @ </a:t>
            </a:r>
            <a:r>
              <a:rPr lang="sv-SE" dirty="0" err="1"/>
              <a:t>Softhouse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0635" y="427047"/>
            <a:ext cx="10820400" cy="1905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Högpresternade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företagen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är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pålitliga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3143" y="2506683"/>
            <a:ext cx="12362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2</a:t>
            </a:r>
            <a:r>
              <a:rPr lang="en-US" sz="6000" dirty="0"/>
              <a:t>x</a:t>
            </a:r>
            <a:endParaRPr lang="sv-SE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58" y="2459182"/>
            <a:ext cx="1919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12</a:t>
            </a:r>
            <a:r>
              <a:rPr lang="en-US" sz="6000" dirty="0"/>
              <a:t>x</a:t>
            </a:r>
            <a:endParaRPr lang="sv-SE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583143" y="3861263"/>
            <a:ext cx="3051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högre</a:t>
            </a:r>
            <a:r>
              <a:rPr lang="en-US" sz="3600" dirty="0"/>
              <a:t> </a:t>
            </a:r>
            <a:r>
              <a:rPr lang="en-US" sz="3600" dirty="0" err="1"/>
              <a:t>förändrings</a:t>
            </a:r>
            <a:r>
              <a:rPr lang="en-US" sz="3600" dirty="0"/>
              <a:t>-</a:t>
            </a:r>
          </a:p>
          <a:p>
            <a:r>
              <a:rPr lang="en-US" sz="3600" dirty="0"/>
              <a:t>grad</a:t>
            </a:r>
            <a:endParaRPr lang="sv-SE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10315" y="3793528"/>
            <a:ext cx="305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snabbare</a:t>
            </a:r>
            <a:r>
              <a:rPr lang="en-US" sz="3600" dirty="0"/>
              <a:t> MTTR</a:t>
            </a:r>
            <a:br>
              <a:rPr lang="en-US" sz="3600" dirty="0"/>
            </a:br>
            <a:r>
              <a:rPr lang="en-US" sz="3600" dirty="0"/>
              <a:t>(Mean Time To Recover)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341962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3011" y="601683"/>
            <a:ext cx="10623177" cy="1905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De </a:t>
            </a:r>
            <a:r>
              <a:rPr lang="en-US" sz="2400" dirty="0" err="1">
                <a:solidFill>
                  <a:schemeClr val="tx1"/>
                </a:solidFill>
              </a:rPr>
              <a:t>Högpresternade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företagens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vinster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på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marknaden</a:t>
            </a:r>
            <a:endParaRPr lang="sv-SE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1885" y="2506683"/>
            <a:ext cx="12362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2</a:t>
            </a:r>
            <a:r>
              <a:rPr lang="en-US" sz="6000" dirty="0"/>
              <a:t>x</a:t>
            </a:r>
            <a:endParaRPr lang="sv-SE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58" y="2459182"/>
            <a:ext cx="2146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50</a:t>
            </a:r>
            <a:r>
              <a:rPr lang="en-US" sz="6000" dirty="0"/>
              <a:t>%</a:t>
            </a:r>
            <a:endParaRPr lang="sv-SE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321885" y="3861263"/>
            <a:ext cx="4378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högre</a:t>
            </a:r>
            <a:r>
              <a:rPr lang="en-US" sz="3600" dirty="0"/>
              <a:t> </a:t>
            </a:r>
            <a:r>
              <a:rPr lang="en-US" sz="3600" dirty="0" err="1"/>
              <a:t>chans</a:t>
            </a:r>
            <a:r>
              <a:rPr lang="sv-SE" sz="3600" dirty="0"/>
              <a:t> att nå lönsamhet och produktivitetsmål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861958" y="3861262"/>
            <a:ext cx="424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högre</a:t>
            </a:r>
            <a:r>
              <a:rPr lang="en-US" sz="3600" dirty="0"/>
              <a:t> </a:t>
            </a:r>
            <a:r>
              <a:rPr lang="en-US" sz="3600" dirty="0" err="1"/>
              <a:t>tillväxt</a:t>
            </a:r>
            <a:r>
              <a:rPr lang="en-US" sz="3600" dirty="0"/>
              <a:t> </a:t>
            </a:r>
            <a:r>
              <a:rPr lang="en-US" sz="3600" dirty="0" err="1"/>
              <a:t>på</a:t>
            </a:r>
            <a:r>
              <a:rPr lang="en-US" sz="3600" dirty="0"/>
              <a:t> </a:t>
            </a:r>
            <a:r>
              <a:rPr lang="en-US" sz="3600" dirty="0" err="1"/>
              <a:t>marknaden</a:t>
            </a:r>
            <a:endParaRPr lang="en-US" sz="3600" dirty="0"/>
          </a:p>
          <a:p>
            <a:r>
              <a:rPr lang="en-US" sz="3600" dirty="0"/>
              <a:t>under 3 </a:t>
            </a:r>
            <a:r>
              <a:rPr lang="en-US" sz="3600" dirty="0" err="1"/>
              <a:t>år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216057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872" y="228075"/>
            <a:ext cx="9905998" cy="1905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kan</a:t>
            </a:r>
            <a:r>
              <a:rPr lang="en-US" dirty="0">
                <a:solidFill>
                  <a:schemeClr val="tx1"/>
                </a:solidFill>
              </a:rPr>
              <a:t> vi </a:t>
            </a:r>
            <a:r>
              <a:rPr lang="en-US" dirty="0" err="1">
                <a:solidFill>
                  <a:schemeClr val="tx1"/>
                </a:solidFill>
              </a:rPr>
              <a:t>komma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</a:t>
            </a:r>
            <a:r>
              <a:rPr lang="en-US" dirty="0">
                <a:solidFill>
                  <a:schemeClr val="tx1"/>
                </a:solidFill>
              </a:rPr>
              <a:t>? 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872" y="2267545"/>
            <a:ext cx="9905998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Skapa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förmåner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för</a:t>
            </a:r>
            <a:r>
              <a:rPr lang="en-US" sz="4400" dirty="0">
                <a:solidFill>
                  <a:schemeClr val="tx1"/>
                </a:solidFill>
              </a:rPr>
              <a:t> “just in time”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tx1"/>
                </a:solidFill>
              </a:rPr>
              <a:t>DevOps </a:t>
            </a:r>
            <a:r>
              <a:rPr lang="en-US" sz="4400" dirty="0" err="1">
                <a:solidFill>
                  <a:schemeClr val="tx1"/>
                </a:solidFill>
              </a:rPr>
              <a:t>kulturen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tx1"/>
                </a:solidFill>
              </a:rPr>
              <a:t>Pain-Driven-Design/</a:t>
            </a:r>
            <a:r>
              <a:rPr lang="en-US" sz="4400" dirty="0" err="1">
                <a:solidFill>
                  <a:schemeClr val="tx1"/>
                </a:solidFill>
              </a:rPr>
              <a:t>Utveckling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Hypotes</a:t>
            </a:r>
            <a:r>
              <a:rPr lang="en-US" sz="4400" dirty="0">
                <a:solidFill>
                  <a:schemeClr val="tx1"/>
                </a:solidFill>
              </a:rPr>
              <a:t>-Driven-Design/</a:t>
            </a:r>
            <a:r>
              <a:rPr lang="en-US" sz="4400" dirty="0" err="1">
                <a:solidFill>
                  <a:schemeClr val="tx1"/>
                </a:solidFill>
              </a:rPr>
              <a:t>Utveckling</a:t>
            </a:r>
            <a:endParaRPr lang="sv-SE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sv-SE" sz="4400" dirty="0">
                <a:solidFill>
                  <a:schemeClr val="tx1"/>
                </a:solidFill>
              </a:rPr>
              <a:t>m.m.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är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hypotes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sv-SE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89" y="34208"/>
            <a:ext cx="5475111" cy="64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4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68250" y="2483264"/>
            <a:ext cx="9905998" cy="19050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As a </a:t>
            </a:r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&lt;user&gt;</a:t>
            </a:r>
            <a:b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I want to </a:t>
            </a:r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&lt;something&gt;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So that </a:t>
            </a:r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&lt;something&gt;</a:t>
            </a:r>
            <a:endParaRPr lang="sv-SE" sz="4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8250" y="62503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story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585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65" y="2853653"/>
            <a:ext cx="9905998" cy="19050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We believe that </a:t>
            </a:r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&lt;something&gt;</a:t>
            </a:r>
            <a:b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will result in </a:t>
            </a:r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&lt;something&gt;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We will know that we have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succeeded when </a:t>
            </a:r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&lt;something&gt;</a:t>
            </a:r>
            <a:endParaRPr lang="sv-SE" sz="4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0282" y="65975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hypotes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771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4696"/>
            <a:ext cx="9905998" cy="1905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Hypotes</a:t>
            </a:r>
            <a:r>
              <a:rPr lang="en-US" sz="2000" dirty="0">
                <a:solidFill>
                  <a:schemeClr val="tx1"/>
                </a:solidFill>
              </a:rPr>
              <a:t> process</a:t>
            </a:r>
            <a:endParaRPr lang="sv-SE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92926"/>
            <a:ext cx="9905998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1 </a:t>
            </a:r>
            <a:r>
              <a:rPr lang="en-US" sz="3600" dirty="0" err="1">
                <a:solidFill>
                  <a:schemeClr val="tx1"/>
                </a:solidFill>
              </a:rPr>
              <a:t>Skriv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dem</a:t>
            </a:r>
            <a:endParaRPr lang="en-US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2 </a:t>
            </a:r>
            <a:r>
              <a:rPr lang="en-US" sz="3600" dirty="0" err="1">
                <a:solidFill>
                  <a:schemeClr val="tx1"/>
                </a:solidFill>
              </a:rPr>
              <a:t>Dela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dem</a:t>
            </a:r>
            <a:r>
              <a:rPr lang="en-US" sz="3600" dirty="0">
                <a:solidFill>
                  <a:schemeClr val="tx1"/>
                </a:solidFill>
              </a:rPr>
              <a:t> med </a:t>
            </a:r>
            <a:r>
              <a:rPr lang="en-US" sz="3600" dirty="0" err="1">
                <a:solidFill>
                  <a:schemeClr val="tx1"/>
                </a:solidFill>
              </a:rPr>
              <a:t>andra</a:t>
            </a:r>
            <a:endParaRPr lang="en-US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3 </a:t>
            </a:r>
            <a:r>
              <a:rPr lang="en-US" sz="3600" dirty="0" err="1">
                <a:solidFill>
                  <a:schemeClr val="tx1"/>
                </a:solidFill>
              </a:rPr>
              <a:t>Testa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dem</a:t>
            </a:r>
            <a:endParaRPr lang="en-US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4 </a:t>
            </a:r>
            <a:r>
              <a:rPr lang="en-US" sz="3600" dirty="0" err="1">
                <a:solidFill>
                  <a:schemeClr val="tx1"/>
                </a:solidFill>
              </a:rPr>
              <a:t>Mät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dem</a:t>
            </a:r>
            <a:endParaRPr lang="en-US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5 </a:t>
            </a:r>
            <a:r>
              <a:rPr lang="en-US" sz="3600" dirty="0" err="1">
                <a:solidFill>
                  <a:schemeClr val="tx1"/>
                </a:solidFill>
              </a:rPr>
              <a:t>Utvärdera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dem</a:t>
            </a:r>
            <a:endParaRPr lang="en-US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6 </a:t>
            </a:r>
            <a:r>
              <a:rPr lang="en-US" sz="3600" dirty="0" err="1">
                <a:solidFill>
                  <a:schemeClr val="tx1"/>
                </a:solidFill>
              </a:rPr>
              <a:t>Implementera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dem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eller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göra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nya</a:t>
            </a:r>
            <a:endParaRPr lang="sv-SE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00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273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2665" y="2316676"/>
            <a:ext cx="9905998" cy="1905000"/>
          </a:xfrm>
        </p:spPr>
        <p:txBody>
          <a:bodyPr>
            <a:noAutofit/>
          </a:bodyPr>
          <a:lstStyle/>
          <a:p>
            <a:r>
              <a:rPr lang="en-US" sz="2400" b="1" dirty="0"/>
              <a:t>We believe that </a:t>
            </a:r>
            <a:br>
              <a:rPr lang="en-US" sz="2400" b="1" dirty="0"/>
            </a:b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realtidsjusterande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lagersaldo</a:t>
            </a:r>
            <a:br>
              <a:rPr lang="en-US" sz="2400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br>
              <a:rPr lang="en-US" sz="2400" dirty="0"/>
            </a:br>
            <a:r>
              <a:rPr lang="en-US" sz="2400" b="1" dirty="0"/>
              <a:t>will result in </a:t>
            </a:r>
            <a:br>
              <a:rPr lang="en-US" sz="2400" b="1" dirty="0"/>
            </a:b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ökad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konvertering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och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köp</a:t>
            </a:r>
            <a:br>
              <a:rPr lang="en-US" sz="2400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br>
              <a:rPr lang="en-US" sz="2400" dirty="0"/>
            </a:br>
            <a:r>
              <a:rPr lang="en-US" sz="2400" b="1" dirty="0"/>
              <a:t>We will know that we have succeeded when </a:t>
            </a:r>
            <a:br>
              <a:rPr lang="en-US" sz="2400" b="1" dirty="0"/>
            </a:b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när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vi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ser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att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vi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fått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effectLst/>
              </a:rPr>
              <a:t>2%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mer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konvertering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vid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köp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och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köpen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genomförs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effectLst/>
              </a:rPr>
              <a:t>5%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snabbare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när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ett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lagersaldo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justerats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I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realtid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jämfört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med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ordinarie</a:t>
            </a: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lösning</a:t>
            </a:r>
            <a:endParaRPr lang="sv-SE" sz="2400" b="1" dirty="0">
              <a:solidFill>
                <a:schemeClr val="bg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2665" y="4572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Skriv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4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37" y="1130808"/>
            <a:ext cx="9905998" cy="8991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Bra ide?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4837" y="61264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Dela</a:t>
            </a:r>
            <a:r>
              <a:rPr lang="en-US" dirty="0"/>
              <a:t> med dig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45779" y="-747455"/>
            <a:ext cx="6093660" cy="81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4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13" y="1851378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Vi </a:t>
            </a:r>
            <a:r>
              <a:rPr lang="en-US" sz="3600" dirty="0" err="1">
                <a:solidFill>
                  <a:schemeClr val="tx1"/>
                </a:solidFill>
              </a:rPr>
              <a:t>har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blivit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snABBARE</a:t>
            </a:r>
            <a:r>
              <a:rPr lang="en-US" sz="3600" dirty="0">
                <a:solidFill>
                  <a:schemeClr val="tx1"/>
                </a:solidFill>
              </a:rPr>
              <a:t>…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…MEN HAR VI BLIVIT BÄTTRE?</a:t>
            </a:r>
          </a:p>
        </p:txBody>
      </p:sp>
    </p:spTree>
    <p:extLst>
      <p:ext uri="{BB962C8B-B14F-4D97-AF65-F5344CB8AC3E}">
        <p14:creationId xmlns:p14="http://schemas.microsoft.com/office/powerpoint/2010/main" val="142871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98" y="612648"/>
            <a:ext cx="9905998" cy="89916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Snabbaste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sättet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För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att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få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ett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svar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4998" y="42798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2728"/>
            <a:ext cx="7705344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6080">
            <a:off x="1848787" y="1080894"/>
            <a:ext cx="4555566" cy="24321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00416" y="721268"/>
            <a:ext cx="22300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.stock-Normal</a:t>
            </a:r>
            <a:br>
              <a:rPr lang="de-DE" dirty="0"/>
            </a:br>
            <a:r>
              <a:rPr lang="de-DE" dirty="0"/>
              <a:t>{</a:t>
            </a:r>
            <a:br>
              <a:rPr lang="de-DE" dirty="0"/>
            </a:br>
            <a:r>
              <a:rPr lang="de-DE" dirty="0"/>
              <a:t>     </a:t>
            </a:r>
            <a:r>
              <a:rPr lang="de-DE" dirty="0" err="1"/>
              <a:t>color</a:t>
            </a:r>
            <a:r>
              <a:rPr lang="de-DE" dirty="0"/>
              <a:t>: #38893d;</a:t>
            </a:r>
            <a:br>
              <a:rPr lang="de-DE" dirty="0"/>
            </a:br>
            <a:r>
              <a:rPr lang="de-DE" dirty="0"/>
              <a:t>}.stock-</a:t>
            </a:r>
            <a:r>
              <a:rPr lang="de-DE" dirty="0" err="1"/>
              <a:t>Warning</a:t>
            </a:r>
            <a:br>
              <a:rPr lang="de-DE" dirty="0"/>
            </a:br>
            <a:r>
              <a:rPr lang="de-DE" dirty="0"/>
              <a:t>{  </a:t>
            </a:r>
            <a:br>
              <a:rPr lang="de-DE" dirty="0"/>
            </a:br>
            <a:r>
              <a:rPr lang="de-DE" dirty="0"/>
              <a:t>    </a:t>
            </a:r>
            <a:r>
              <a:rPr lang="de-DE" dirty="0" err="1"/>
              <a:t>color</a:t>
            </a:r>
            <a:r>
              <a:rPr lang="de-DE" dirty="0"/>
              <a:t>: #fe8f01;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r>
              <a:rPr lang="de-DE" dirty="0"/>
              <a:t>.stock-Critical</a:t>
            </a:r>
            <a:br>
              <a:rPr lang="de-DE" dirty="0"/>
            </a:br>
            <a:r>
              <a:rPr lang="de-DE" dirty="0"/>
              <a:t>{  </a:t>
            </a:r>
            <a:br>
              <a:rPr lang="de-DE" dirty="0"/>
            </a:br>
            <a:r>
              <a:rPr lang="de-DE" dirty="0"/>
              <a:t>    </a:t>
            </a:r>
            <a:r>
              <a:rPr lang="de-DE" dirty="0" err="1"/>
              <a:t>color</a:t>
            </a:r>
            <a:r>
              <a:rPr lang="de-DE" dirty="0"/>
              <a:t>: #be0000;</a:t>
            </a:r>
            <a:br>
              <a:rPr lang="de-DE" dirty="0"/>
            </a:br>
            <a:r>
              <a:rPr lang="de-DE" dirty="0"/>
              <a:t>}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6982545" y="1461766"/>
            <a:ext cx="438912" cy="2834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9841" y="3796581"/>
            <a:ext cx="65245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@if(Feature&lt;</a:t>
            </a:r>
            <a:r>
              <a:rPr lang="en-US" dirty="0" err="1"/>
              <a:t>IRLStock</a:t>
            </a:r>
            <a:r>
              <a:rPr lang="en-US" dirty="0"/>
              <a:t>).Is().Enabled)</a:t>
            </a:r>
            <a:br>
              <a:rPr lang="en-US" dirty="0"/>
            </a:br>
            <a:r>
              <a:rPr lang="en-US" dirty="0"/>
              <a:t>{  </a:t>
            </a:r>
            <a:br>
              <a:rPr lang="en-US" dirty="0"/>
            </a:br>
            <a:r>
              <a:rPr lang="en-US" dirty="0"/>
              <a:t>     &lt; script&gt;</a:t>
            </a:r>
            <a:br>
              <a:rPr lang="en-US" dirty="0"/>
            </a:br>
            <a:r>
              <a:rPr lang="en-US" dirty="0"/>
              <a:t>    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… script som med slumptal justerar stock med 2 steg...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/>
              <a:t>&lt; /script &gt;</a:t>
            </a:r>
          </a:p>
          <a:p>
            <a:r>
              <a:rPr lang="en-US" dirty="0"/>
              <a:t>&lt; div class=”stock-number” id=”</a:t>
            </a:r>
            <a:r>
              <a:rPr lang="en-US" dirty="0" err="1"/>
              <a:t>stockDemo</a:t>
            </a:r>
            <a:r>
              <a:rPr lang="en-US" dirty="0"/>
              <a:t>”&gt;&lt; /div &gt; </a:t>
            </a:r>
            <a:br>
              <a:rPr lang="en-US" dirty="0"/>
            </a:br>
            <a:r>
              <a:rPr lang="en-US" dirty="0"/>
              <a:t>&lt; div class=”stock-text”&gt; In Stock&lt; /div &gt;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else </a:t>
            </a:r>
            <a:br>
              <a:rPr lang="en-US" dirty="0"/>
            </a:br>
            <a:r>
              <a:rPr lang="en-US" dirty="0"/>
              <a:t>{ </a:t>
            </a:r>
            <a:r>
              <a:rPr lang="is-IS" dirty="0"/>
              <a:t>… nomala koden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1710584" y="3332612"/>
            <a:ext cx="228600" cy="3858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841" y="348950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hypotesen</a:t>
            </a:r>
            <a:r>
              <a:rPr lang="en-US" dirty="0"/>
              <a:t> i </a:t>
            </a:r>
            <a:r>
              <a:rPr lang="en-US" dirty="0" err="1"/>
              <a:t>produktion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261" y="591312"/>
            <a:ext cx="9905998" cy="131064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Resultat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efter</a:t>
            </a:r>
            <a:r>
              <a:rPr lang="en-US" sz="2000" dirty="0">
                <a:solidFill>
                  <a:schemeClr val="tx1"/>
                </a:solidFill>
              </a:rPr>
              <a:t> 2 </a:t>
            </a:r>
            <a:r>
              <a:rPr lang="en-US" sz="2000" dirty="0" err="1">
                <a:solidFill>
                  <a:schemeClr val="tx1"/>
                </a:solidFill>
              </a:rPr>
              <a:t>veckor</a:t>
            </a:r>
            <a:r>
              <a:rPr lang="en-US" sz="2000" dirty="0">
                <a:solidFill>
                  <a:schemeClr val="tx1"/>
                </a:solidFill>
              </a:rPr>
              <a:t> test</a:t>
            </a:r>
            <a:endParaRPr lang="sv-SE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2" y="1325880"/>
            <a:ext cx="6059424" cy="4544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511808"/>
            <a:ext cx="5285232" cy="3963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0432" y="30175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</a:t>
            </a:r>
            <a:r>
              <a:rPr lang="en-US" dirty="0" err="1"/>
              <a:t>mät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85863" y="4907665"/>
            <a:ext cx="671332" cy="2546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1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056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Resultat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efter</a:t>
            </a:r>
            <a:r>
              <a:rPr lang="en-US" sz="2000" dirty="0">
                <a:solidFill>
                  <a:schemeClr val="tx1"/>
                </a:solidFill>
              </a:rPr>
              <a:t> 4 v</a:t>
            </a:r>
            <a:endParaRPr lang="sv-SE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1376172"/>
            <a:ext cx="5772912" cy="4329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746504"/>
            <a:ext cx="5913120" cy="44348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12243" y="5208608"/>
            <a:ext cx="810228" cy="335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8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670" y="451720"/>
            <a:ext cx="9905998" cy="103632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Resultat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och</a:t>
            </a:r>
            <a:r>
              <a:rPr lang="en-US" sz="2000" dirty="0">
                <a:solidFill>
                  <a:schemeClr val="tx1"/>
                </a:solidFill>
              </a:rPr>
              <a:t> ta </a:t>
            </a:r>
            <a:r>
              <a:rPr lang="en-US" sz="2000" dirty="0" err="1">
                <a:solidFill>
                  <a:schemeClr val="tx1"/>
                </a:solidFill>
              </a:rPr>
              <a:t>ett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beslut</a:t>
            </a:r>
            <a:endParaRPr lang="sv-SE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93" y="2411314"/>
            <a:ext cx="9905998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2 </a:t>
            </a:r>
            <a:r>
              <a:rPr lang="en-US" sz="2400" dirty="0" err="1">
                <a:solidFill>
                  <a:schemeClr val="tx1"/>
                </a:solidFill>
              </a:rPr>
              <a:t>veckor</a:t>
            </a:r>
            <a:r>
              <a:rPr lang="en-US" sz="2400" dirty="0">
                <a:solidFill>
                  <a:schemeClr val="tx1"/>
                </a:solidFill>
              </a:rPr>
              <a:t> test </a:t>
            </a:r>
            <a:r>
              <a:rPr lang="en-US" sz="2400" dirty="0" err="1">
                <a:solidFill>
                  <a:schemeClr val="tx1"/>
                </a:solidFill>
              </a:rPr>
              <a:t>drog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b="1" dirty="0">
                <a:solidFill>
                  <a:schemeClr val="tx1"/>
                </a:solidFill>
              </a:rPr>
              <a:t>45 000 </a:t>
            </a:r>
            <a:r>
              <a:rPr lang="en-US" sz="2400" dirty="0" err="1">
                <a:solidFill>
                  <a:schemeClr val="tx1"/>
                </a:solidFill>
              </a:rPr>
              <a:t>kr</a:t>
            </a:r>
            <a:r>
              <a:rPr lang="en-US" sz="2400" dirty="0">
                <a:solidFill>
                  <a:schemeClr val="tx1"/>
                </a:solidFill>
              </a:rPr>
              <a:t> extra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2 </a:t>
            </a:r>
            <a:r>
              <a:rPr lang="en-US" sz="2400" dirty="0" err="1">
                <a:solidFill>
                  <a:schemeClr val="tx1"/>
                </a:solidFill>
              </a:rPr>
              <a:t>veckor</a:t>
            </a:r>
            <a:r>
              <a:rPr lang="en-US" sz="2400" dirty="0">
                <a:solidFill>
                  <a:schemeClr val="tx1"/>
                </a:solidFill>
              </a:rPr>
              <a:t> till </a:t>
            </a:r>
            <a:r>
              <a:rPr lang="en-US" sz="2400" dirty="0" err="1">
                <a:solidFill>
                  <a:schemeClr val="tx1"/>
                </a:solidFill>
              </a:rPr>
              <a:t>drog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b="1" dirty="0">
                <a:solidFill>
                  <a:schemeClr val="tx1"/>
                </a:solidFill>
              </a:rPr>
              <a:t>52 000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kr</a:t>
            </a:r>
            <a:r>
              <a:rPr lang="en-US" sz="2400" dirty="0">
                <a:solidFill>
                  <a:schemeClr val="tx1"/>
                </a:solidFill>
              </a:rPr>
              <a:t> extra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4 </a:t>
            </a:r>
            <a:r>
              <a:rPr lang="en-US" sz="2400" dirty="0" err="1">
                <a:solidFill>
                  <a:schemeClr val="tx1"/>
                </a:solidFill>
              </a:rPr>
              <a:t>veckor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totalt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97 000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kr</a:t>
            </a:r>
            <a:r>
              <a:rPr lang="en-US" sz="2400" dirty="0">
                <a:solidFill>
                  <a:schemeClr val="tx1"/>
                </a:solidFill>
              </a:rPr>
              <a:t> extra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Köphastigheten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ökade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inte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Tid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utveckla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testet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b="1" dirty="0">
                <a:solidFill>
                  <a:schemeClr val="tx1"/>
                </a:solidFill>
              </a:rPr>
              <a:t>ca 2h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Tid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utveckla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fullt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ut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r>
              <a:rPr lang="en-US" sz="2400" b="1" dirty="0">
                <a:solidFill>
                  <a:schemeClr val="tx1"/>
                </a:solidFill>
              </a:rPr>
              <a:t>40h?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Klar</a:t>
            </a:r>
            <a:r>
              <a:rPr lang="en-US" sz="2400" dirty="0">
                <a:solidFill>
                  <a:schemeClr val="tx1"/>
                </a:solidFill>
              </a:rPr>
              <a:t> om ca 1v </a:t>
            </a:r>
            <a:r>
              <a:rPr lang="en-US" sz="2400" dirty="0" err="1">
                <a:solidFill>
                  <a:schemeClr val="tx1"/>
                </a:solidFill>
              </a:rPr>
              <a:t>då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hypotesen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hunnit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genrerat</a:t>
            </a:r>
            <a:r>
              <a:rPr lang="en-US" sz="2400" dirty="0">
                <a:solidFill>
                  <a:schemeClr val="tx1"/>
                </a:solidFill>
              </a:rPr>
              <a:t> ca : </a:t>
            </a:r>
            <a:r>
              <a:rPr lang="en-US" sz="2400" b="1" dirty="0">
                <a:solidFill>
                  <a:schemeClr val="tx1"/>
                </a:solidFill>
              </a:rPr>
              <a:t>123 000 </a:t>
            </a:r>
            <a:r>
              <a:rPr lang="en-US" sz="2400" b="1" dirty="0" err="1">
                <a:solidFill>
                  <a:schemeClr val="tx1"/>
                </a:solidFill>
              </a:rPr>
              <a:t>kr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konsult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på</a:t>
            </a:r>
            <a:r>
              <a:rPr lang="en-US" sz="2400" dirty="0">
                <a:solidFill>
                  <a:schemeClr val="tx1"/>
                </a:solidFill>
              </a:rPr>
              <a:t> 800kr/h </a:t>
            </a:r>
            <a:r>
              <a:rPr lang="en-US" sz="2400" dirty="0" err="1">
                <a:solidFill>
                  <a:schemeClr val="tx1"/>
                </a:solidFill>
              </a:rPr>
              <a:t>skulle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kunna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sitta</a:t>
            </a:r>
            <a:r>
              <a:rPr lang="en-US" sz="2400" dirty="0">
                <a:solidFill>
                  <a:schemeClr val="tx1"/>
                </a:solidFill>
              </a:rPr>
              <a:t> ca </a:t>
            </a:r>
            <a:r>
              <a:rPr lang="en-US" sz="2400" b="1" dirty="0">
                <a:solidFill>
                  <a:schemeClr val="tx1"/>
                </a:solidFill>
              </a:rPr>
              <a:t>150h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093" y="448056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utvärdera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3312" y="941832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</a:t>
            </a:r>
            <a:r>
              <a:rPr lang="en-US" dirty="0" err="1"/>
              <a:t>implementera</a:t>
            </a:r>
            <a:r>
              <a:rPr lang="en-US" dirty="0"/>
              <a:t> full </a:t>
            </a:r>
            <a:r>
              <a:rPr lang="en-US" dirty="0" err="1"/>
              <a:t>ut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53312" y="1213103"/>
            <a:ext cx="343973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User Story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</a:rPr>
              <a:t>Prioritera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</a:rPr>
              <a:t>Implementera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Release / deploy</a:t>
            </a:r>
            <a:endParaRPr lang="sv-S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842671" y="0"/>
            <a:ext cx="6816035" cy="5458178"/>
            <a:chOff x="2051015" y="-158046"/>
            <a:chExt cx="6816035" cy="54581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015" y="-158046"/>
              <a:ext cx="6816035" cy="5458178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 flipV="1">
              <a:off x="3747908" y="654756"/>
              <a:ext cx="270933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4921953" y="654756"/>
              <a:ext cx="152400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977465" y="654756"/>
              <a:ext cx="1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6739456" y="654756"/>
              <a:ext cx="141124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7642570" y="570089"/>
              <a:ext cx="141123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545683" y="570089"/>
              <a:ext cx="0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242651" y="3506127"/>
            <a:ext cx="8942374" cy="4662293"/>
            <a:chOff x="1601466" y="3239910"/>
            <a:chExt cx="8942374" cy="46622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466" y="3239910"/>
              <a:ext cx="8942374" cy="466229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4007562" y="3567289"/>
              <a:ext cx="1" cy="2393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5153386" y="3567289"/>
              <a:ext cx="11278" cy="2393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129098" y="3567289"/>
              <a:ext cx="170110" cy="2393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7158674" y="3567289"/>
              <a:ext cx="314571" cy="239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8060267" y="3567289"/>
              <a:ext cx="496696" cy="246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8883582" y="3512260"/>
              <a:ext cx="553957" cy="2503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854849" y="3239910"/>
              <a:ext cx="451882" cy="2720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286002" y="-86658"/>
            <a:ext cx="9905998" cy="936978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Hypotes</a:t>
            </a:r>
            <a:r>
              <a:rPr lang="en-US" sz="2000" dirty="0">
                <a:solidFill>
                  <a:schemeClr val="tx1"/>
                </a:solidFill>
              </a:rPr>
              <a:t> vs </a:t>
            </a:r>
            <a:r>
              <a:rPr lang="en-US" sz="2000" dirty="0" err="1">
                <a:solidFill>
                  <a:schemeClr val="tx1"/>
                </a:solidFill>
              </a:rPr>
              <a:t>en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mekanisk</a:t>
            </a:r>
            <a:r>
              <a:rPr lang="en-US" sz="2000" dirty="0">
                <a:solidFill>
                  <a:schemeClr val="tx1"/>
                </a:solidFill>
              </a:rPr>
              <a:t> process (</a:t>
            </a:r>
            <a:r>
              <a:rPr lang="en-US" sz="2000" dirty="0" err="1">
                <a:solidFill>
                  <a:schemeClr val="tx1"/>
                </a:solidFill>
              </a:rPr>
              <a:t>scrum:ish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sv-S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326" y="1789215"/>
            <a:ext cx="8418223" cy="1905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Kan</a:t>
            </a:r>
            <a:r>
              <a:rPr lang="en-US" dirty="0">
                <a:solidFill>
                  <a:schemeClr val="tx1"/>
                </a:solidFill>
              </a:rPr>
              <a:t> vi </a:t>
            </a:r>
            <a:r>
              <a:rPr lang="en-US" dirty="0" err="1">
                <a:solidFill>
                  <a:schemeClr val="tx1"/>
                </a:solidFill>
              </a:rPr>
              <a:t>testa</a:t>
            </a:r>
            <a:r>
              <a:rPr lang="en-US" dirty="0">
                <a:solidFill>
                  <a:schemeClr val="tx1"/>
                </a:solidFill>
              </a:rPr>
              <a:t> 10 </a:t>
            </a:r>
            <a:r>
              <a:rPr lang="en-US" dirty="0" err="1">
                <a:solidFill>
                  <a:schemeClr val="tx1"/>
                </a:solidFill>
              </a:rPr>
              <a:t>hypoteser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konkurrenterna</a:t>
            </a:r>
            <a:r>
              <a:rPr lang="en-US" dirty="0">
                <a:solidFill>
                  <a:schemeClr val="tx1"/>
                </a:solidFill>
              </a:rPr>
              <a:t> bara 1 </a:t>
            </a:r>
            <a:r>
              <a:rPr lang="en-US" dirty="0" err="1">
                <a:solidFill>
                  <a:schemeClr val="tx1"/>
                </a:solidFill>
              </a:rPr>
              <a:t>funktion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så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</a:t>
            </a:r>
            <a:r>
              <a:rPr lang="en-US" dirty="0">
                <a:solidFill>
                  <a:schemeClr val="tx1"/>
                </a:solidFill>
              </a:rPr>
              <a:t> vi </a:t>
            </a:r>
            <a:r>
              <a:rPr lang="en-US" dirty="0" err="1">
                <a:solidFill>
                  <a:schemeClr val="tx1"/>
                </a:solidFill>
              </a:rPr>
              <a:t>försprång</a:t>
            </a:r>
            <a:r>
              <a:rPr lang="en-US" dirty="0">
                <a:solidFill>
                  <a:schemeClr val="tx1"/>
                </a:solidFill>
              </a:rPr>
              <a:t>…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1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42" y="980923"/>
            <a:ext cx="1997896" cy="24693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0418" y="809978"/>
            <a:ext cx="61237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Tack!</a:t>
            </a:r>
          </a:p>
          <a:p>
            <a:endParaRPr lang="en-US" sz="3200" dirty="0"/>
          </a:p>
          <a:p>
            <a:r>
              <a:rPr lang="en-US" sz="3200" dirty="0">
                <a:hlinkClick r:id="rId3"/>
              </a:rPr>
              <a:t>johan.normen@softhouse.se</a:t>
            </a:r>
            <a:endParaRPr lang="en-US" sz="3200" dirty="0"/>
          </a:p>
          <a:p>
            <a:r>
              <a:rPr lang="en-US" sz="3200" dirty="0"/>
              <a:t>Blog: www.johannormen.com</a:t>
            </a:r>
          </a:p>
          <a:p>
            <a:r>
              <a:rPr lang="en-US" sz="3200" dirty="0"/>
              <a:t>Twitter: </a:t>
            </a:r>
            <a:r>
              <a:rPr lang="en-US" sz="3200" dirty="0" err="1"/>
              <a:t>johannormen</a:t>
            </a:r>
            <a:endParaRPr lang="en-US" sz="3200" dirty="0"/>
          </a:p>
          <a:p>
            <a:endParaRPr lang="en-US" sz="3200" dirty="0"/>
          </a:p>
          <a:p>
            <a:r>
              <a:rPr lang="en-US" sz="4800" dirty="0" err="1"/>
              <a:t>Softhouse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15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4" y="601136"/>
            <a:ext cx="8397698" cy="1905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Människan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förändras</a:t>
            </a:r>
            <a:r>
              <a:rPr lang="en-US" dirty="0">
                <a:solidFill>
                  <a:schemeClr val="tx1"/>
                </a:solidFill>
              </a:rPr>
              <a:t>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Tekniken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förändras</a:t>
            </a:r>
            <a:r>
              <a:rPr lang="en-US" dirty="0">
                <a:solidFill>
                  <a:schemeClr val="tx1"/>
                </a:solidFill>
              </a:rPr>
              <a:t>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därför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behöver</a:t>
            </a:r>
            <a:r>
              <a:rPr lang="en-US" dirty="0">
                <a:solidFill>
                  <a:schemeClr val="tx1"/>
                </a:solidFill>
              </a:rPr>
              <a:t> vi </a:t>
            </a:r>
            <a:r>
              <a:rPr lang="en-US" dirty="0" err="1">
                <a:solidFill>
                  <a:schemeClr val="tx1"/>
                </a:solidFill>
              </a:rPr>
              <a:t>förändras</a:t>
            </a:r>
            <a:r>
              <a:rPr lang="en-US" dirty="0">
                <a:solidFill>
                  <a:schemeClr val="tx1"/>
                </a:solidFill>
              </a:rPr>
              <a:t>!</a:t>
            </a:r>
            <a:endParaRPr lang="sv-SE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4" y="2009424"/>
            <a:ext cx="6995050" cy="52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783336"/>
            <a:ext cx="11384280" cy="1905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Produktutveckling</a:t>
            </a:r>
            <a:r>
              <a:rPr lang="en-US" dirty="0"/>
              <a:t>         </a:t>
            </a:r>
            <a:r>
              <a:rPr lang="en-US" dirty="0">
                <a:solidFill>
                  <a:schemeClr val="tx1"/>
                </a:solidFill>
              </a:rPr>
              <a:t>vs            </a:t>
            </a:r>
            <a:r>
              <a:rPr lang="en-US" dirty="0" err="1">
                <a:solidFill>
                  <a:schemeClr val="tx1"/>
                </a:solidFill>
              </a:rPr>
              <a:t>TjänsteOptimering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756357" y="2244436"/>
            <a:ext cx="10291054" cy="27016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" y="3069202"/>
            <a:ext cx="563209" cy="773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651" y="3069201"/>
            <a:ext cx="2674949" cy="841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444" y="2784157"/>
            <a:ext cx="2077156" cy="788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444" y="3842634"/>
            <a:ext cx="810438" cy="86551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080560" y="2387262"/>
            <a:ext cx="225778" cy="396896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Down Arrow 8"/>
          <p:cNvSpPr/>
          <p:nvPr/>
        </p:nvSpPr>
        <p:spPr>
          <a:xfrm>
            <a:off x="4413955" y="2450930"/>
            <a:ext cx="225778" cy="61827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Down Arrow 9"/>
          <p:cNvSpPr/>
          <p:nvPr/>
        </p:nvSpPr>
        <p:spPr>
          <a:xfrm>
            <a:off x="10013244" y="2379518"/>
            <a:ext cx="225778" cy="396896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Down Arrow 10"/>
          <p:cNvSpPr/>
          <p:nvPr/>
        </p:nvSpPr>
        <p:spPr>
          <a:xfrm rot="16200000">
            <a:off x="7114900" y="2947867"/>
            <a:ext cx="112890" cy="141659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792599" y="371261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87541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4168" y="835377"/>
            <a:ext cx="2527476" cy="1905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Innovation</a:t>
            </a:r>
            <a:endParaRPr lang="sv-SE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121" y="2113843"/>
            <a:ext cx="5372275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Strukturell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Disruptiv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Inkrementell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sv-SE" sz="4400" dirty="0">
              <a:solidFill>
                <a:schemeClr val="tx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014437" y="3715472"/>
            <a:ext cx="3749040" cy="1097280"/>
          </a:xfrm>
          <a:custGeom>
            <a:avLst/>
            <a:gdLst>
              <a:gd name="connsiteX0" fmla="*/ 3509107 w 3706016"/>
              <a:gd name="connsiteY0" fmla="*/ 233880 h 1796463"/>
              <a:gd name="connsiteX1" fmla="*/ 3277614 w 3706016"/>
              <a:gd name="connsiteY1" fmla="*/ 152857 h 1796463"/>
              <a:gd name="connsiteX2" fmla="*/ 3196591 w 3706016"/>
              <a:gd name="connsiteY2" fmla="*/ 118133 h 1796463"/>
              <a:gd name="connsiteX3" fmla="*/ 3103993 w 3706016"/>
              <a:gd name="connsiteY3" fmla="*/ 94984 h 1796463"/>
              <a:gd name="connsiteX4" fmla="*/ 2988247 w 3706016"/>
              <a:gd name="connsiteY4" fmla="*/ 60260 h 1796463"/>
              <a:gd name="connsiteX5" fmla="*/ 2930373 w 3706016"/>
              <a:gd name="connsiteY5" fmla="*/ 37111 h 1796463"/>
              <a:gd name="connsiteX6" fmla="*/ 2004398 w 3706016"/>
              <a:gd name="connsiteY6" fmla="*/ 2387 h 1796463"/>
              <a:gd name="connsiteX7" fmla="*/ 360793 w 3706016"/>
              <a:gd name="connsiteY7" fmla="*/ 83409 h 1796463"/>
              <a:gd name="connsiteX8" fmla="*/ 302920 w 3706016"/>
              <a:gd name="connsiteY8" fmla="*/ 141283 h 1796463"/>
              <a:gd name="connsiteX9" fmla="*/ 268196 w 3706016"/>
              <a:gd name="connsiteY9" fmla="*/ 176007 h 1796463"/>
              <a:gd name="connsiteX10" fmla="*/ 152449 w 3706016"/>
              <a:gd name="connsiteY10" fmla="*/ 314903 h 1796463"/>
              <a:gd name="connsiteX11" fmla="*/ 94576 w 3706016"/>
              <a:gd name="connsiteY11" fmla="*/ 407501 h 1796463"/>
              <a:gd name="connsiteX12" fmla="*/ 36702 w 3706016"/>
              <a:gd name="connsiteY12" fmla="*/ 523247 h 1796463"/>
              <a:gd name="connsiteX13" fmla="*/ 36702 w 3706016"/>
              <a:gd name="connsiteY13" fmla="*/ 1009384 h 1796463"/>
              <a:gd name="connsiteX14" fmla="*/ 59852 w 3706016"/>
              <a:gd name="connsiteY14" fmla="*/ 1044108 h 1796463"/>
              <a:gd name="connsiteX15" fmla="*/ 94576 w 3706016"/>
              <a:gd name="connsiteY15" fmla="*/ 1067257 h 1796463"/>
              <a:gd name="connsiteX16" fmla="*/ 175598 w 3706016"/>
              <a:gd name="connsiteY16" fmla="*/ 1125131 h 1796463"/>
              <a:gd name="connsiteX17" fmla="*/ 233472 w 3706016"/>
              <a:gd name="connsiteY17" fmla="*/ 1183004 h 1796463"/>
              <a:gd name="connsiteX18" fmla="*/ 268196 w 3706016"/>
              <a:gd name="connsiteY18" fmla="*/ 1217728 h 1796463"/>
              <a:gd name="connsiteX19" fmla="*/ 499690 w 3706016"/>
              <a:gd name="connsiteY19" fmla="*/ 1298751 h 1796463"/>
              <a:gd name="connsiteX20" fmla="*/ 638586 w 3706016"/>
              <a:gd name="connsiteY20" fmla="*/ 1356625 h 1796463"/>
              <a:gd name="connsiteX21" fmla="*/ 789057 w 3706016"/>
              <a:gd name="connsiteY21" fmla="*/ 1414498 h 1796463"/>
              <a:gd name="connsiteX22" fmla="*/ 846930 w 3706016"/>
              <a:gd name="connsiteY22" fmla="*/ 1472371 h 1796463"/>
              <a:gd name="connsiteX23" fmla="*/ 962677 w 3706016"/>
              <a:gd name="connsiteY23" fmla="*/ 1507095 h 1796463"/>
              <a:gd name="connsiteX24" fmla="*/ 985826 w 3706016"/>
              <a:gd name="connsiteY24" fmla="*/ 1530245 h 1796463"/>
              <a:gd name="connsiteX25" fmla="*/ 1194171 w 3706016"/>
              <a:gd name="connsiteY25" fmla="*/ 1622842 h 1796463"/>
              <a:gd name="connsiteX26" fmla="*/ 1252044 w 3706016"/>
              <a:gd name="connsiteY26" fmla="*/ 1645992 h 1796463"/>
              <a:gd name="connsiteX27" fmla="*/ 1333067 w 3706016"/>
              <a:gd name="connsiteY27" fmla="*/ 1680716 h 1796463"/>
              <a:gd name="connsiteX28" fmla="*/ 1425664 w 3706016"/>
              <a:gd name="connsiteY28" fmla="*/ 1703865 h 1796463"/>
              <a:gd name="connsiteX29" fmla="*/ 1541411 w 3706016"/>
              <a:gd name="connsiteY29" fmla="*/ 1738589 h 1796463"/>
              <a:gd name="connsiteX30" fmla="*/ 1911801 w 3706016"/>
              <a:gd name="connsiteY30" fmla="*/ 1796463 h 1796463"/>
              <a:gd name="connsiteX31" fmla="*/ 2525259 w 3706016"/>
              <a:gd name="connsiteY31" fmla="*/ 1773313 h 1796463"/>
              <a:gd name="connsiteX32" fmla="*/ 2698879 w 3706016"/>
              <a:gd name="connsiteY32" fmla="*/ 1680716 h 1796463"/>
              <a:gd name="connsiteX33" fmla="*/ 2779902 w 3706016"/>
              <a:gd name="connsiteY33" fmla="*/ 1657566 h 1796463"/>
              <a:gd name="connsiteX34" fmla="*/ 2953522 w 3706016"/>
              <a:gd name="connsiteY34" fmla="*/ 1599693 h 1796463"/>
              <a:gd name="connsiteX35" fmla="*/ 2988247 w 3706016"/>
              <a:gd name="connsiteY35" fmla="*/ 1564969 h 1796463"/>
              <a:gd name="connsiteX36" fmla="*/ 3046120 w 3706016"/>
              <a:gd name="connsiteY36" fmla="*/ 1541819 h 1796463"/>
              <a:gd name="connsiteX37" fmla="*/ 3069269 w 3706016"/>
              <a:gd name="connsiteY37" fmla="*/ 1507095 h 1796463"/>
              <a:gd name="connsiteX38" fmla="*/ 3242890 w 3706016"/>
              <a:gd name="connsiteY38" fmla="*/ 1391349 h 1796463"/>
              <a:gd name="connsiteX39" fmla="*/ 3393360 w 3706016"/>
              <a:gd name="connsiteY39" fmla="*/ 1252452 h 1796463"/>
              <a:gd name="connsiteX40" fmla="*/ 3474383 w 3706016"/>
              <a:gd name="connsiteY40" fmla="*/ 1194579 h 1796463"/>
              <a:gd name="connsiteX41" fmla="*/ 3532257 w 3706016"/>
              <a:gd name="connsiteY41" fmla="*/ 1136706 h 1796463"/>
              <a:gd name="connsiteX42" fmla="*/ 3566981 w 3706016"/>
              <a:gd name="connsiteY42" fmla="*/ 1101982 h 1796463"/>
              <a:gd name="connsiteX43" fmla="*/ 3590130 w 3706016"/>
              <a:gd name="connsiteY43" fmla="*/ 1044108 h 1796463"/>
              <a:gd name="connsiteX44" fmla="*/ 3682728 w 3706016"/>
              <a:gd name="connsiteY44" fmla="*/ 986235 h 1796463"/>
              <a:gd name="connsiteX45" fmla="*/ 3624854 w 3706016"/>
              <a:gd name="connsiteY45" fmla="*/ 928361 h 179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06016" h="1796463">
                <a:moveTo>
                  <a:pt x="3509107" y="233880"/>
                </a:moveTo>
                <a:cubicBezTo>
                  <a:pt x="3388843" y="199519"/>
                  <a:pt x="3430520" y="214020"/>
                  <a:pt x="3277614" y="152857"/>
                </a:cubicBezTo>
                <a:cubicBezTo>
                  <a:pt x="3250332" y="141944"/>
                  <a:pt x="3225097" y="125259"/>
                  <a:pt x="3196591" y="118133"/>
                </a:cubicBezTo>
                <a:cubicBezTo>
                  <a:pt x="3165725" y="110417"/>
                  <a:pt x="3134648" y="103499"/>
                  <a:pt x="3103993" y="94984"/>
                </a:cubicBezTo>
                <a:cubicBezTo>
                  <a:pt x="3065182" y="84203"/>
                  <a:pt x="3026461" y="72998"/>
                  <a:pt x="2988247" y="60260"/>
                </a:cubicBezTo>
                <a:cubicBezTo>
                  <a:pt x="2968536" y="53690"/>
                  <a:pt x="2951114" y="38331"/>
                  <a:pt x="2930373" y="37111"/>
                </a:cubicBezTo>
                <a:cubicBezTo>
                  <a:pt x="2622031" y="18973"/>
                  <a:pt x="2313056" y="13962"/>
                  <a:pt x="2004398" y="2387"/>
                </a:cubicBezTo>
                <a:cubicBezTo>
                  <a:pt x="413747" y="61300"/>
                  <a:pt x="942980" y="-82927"/>
                  <a:pt x="360793" y="83409"/>
                </a:cubicBezTo>
                <a:lnTo>
                  <a:pt x="302920" y="141283"/>
                </a:lnTo>
                <a:cubicBezTo>
                  <a:pt x="291345" y="152858"/>
                  <a:pt x="277583" y="162597"/>
                  <a:pt x="268196" y="176007"/>
                </a:cubicBezTo>
                <a:cubicBezTo>
                  <a:pt x="179196" y="303150"/>
                  <a:pt x="226359" y="265630"/>
                  <a:pt x="152449" y="314903"/>
                </a:cubicBezTo>
                <a:cubicBezTo>
                  <a:pt x="134085" y="342450"/>
                  <a:pt x="108537" y="379579"/>
                  <a:pt x="94576" y="407501"/>
                </a:cubicBezTo>
                <a:cubicBezTo>
                  <a:pt x="15818" y="565016"/>
                  <a:pt x="133280" y="362285"/>
                  <a:pt x="36702" y="523247"/>
                </a:cubicBezTo>
                <a:cubicBezTo>
                  <a:pt x="-20441" y="723253"/>
                  <a:pt x="-3282" y="629541"/>
                  <a:pt x="36702" y="1009384"/>
                </a:cubicBezTo>
                <a:cubicBezTo>
                  <a:pt x="38158" y="1023219"/>
                  <a:pt x="50015" y="1034271"/>
                  <a:pt x="59852" y="1044108"/>
                </a:cubicBezTo>
                <a:cubicBezTo>
                  <a:pt x="69689" y="1053944"/>
                  <a:pt x="83001" y="1059541"/>
                  <a:pt x="94576" y="1067257"/>
                </a:cubicBezTo>
                <a:cubicBezTo>
                  <a:pt x="147022" y="1145929"/>
                  <a:pt x="78266" y="1056999"/>
                  <a:pt x="175598" y="1125131"/>
                </a:cubicBezTo>
                <a:cubicBezTo>
                  <a:pt x="197948" y="1140776"/>
                  <a:pt x="214181" y="1163713"/>
                  <a:pt x="233472" y="1183004"/>
                </a:cubicBezTo>
                <a:cubicBezTo>
                  <a:pt x="245047" y="1194579"/>
                  <a:pt x="252457" y="1213231"/>
                  <a:pt x="268196" y="1217728"/>
                </a:cubicBezTo>
                <a:cubicBezTo>
                  <a:pt x="337598" y="1237558"/>
                  <a:pt x="444094" y="1265393"/>
                  <a:pt x="499690" y="1298751"/>
                </a:cubicBezTo>
                <a:cubicBezTo>
                  <a:pt x="581649" y="1347926"/>
                  <a:pt x="535932" y="1327294"/>
                  <a:pt x="638586" y="1356625"/>
                </a:cubicBezTo>
                <a:cubicBezTo>
                  <a:pt x="728547" y="1446586"/>
                  <a:pt x="591360" y="1322240"/>
                  <a:pt x="789057" y="1414498"/>
                </a:cubicBezTo>
                <a:cubicBezTo>
                  <a:pt x="813779" y="1426035"/>
                  <a:pt x="822858" y="1459533"/>
                  <a:pt x="846930" y="1472371"/>
                </a:cubicBezTo>
                <a:cubicBezTo>
                  <a:pt x="882472" y="1491327"/>
                  <a:pt x="924095" y="1495520"/>
                  <a:pt x="962677" y="1507095"/>
                </a:cubicBezTo>
                <a:cubicBezTo>
                  <a:pt x="970393" y="1514812"/>
                  <a:pt x="976946" y="1523902"/>
                  <a:pt x="985826" y="1530245"/>
                </a:cubicBezTo>
                <a:cubicBezTo>
                  <a:pt x="1054210" y="1579091"/>
                  <a:pt x="1107669" y="1589202"/>
                  <a:pt x="1194171" y="1622842"/>
                </a:cubicBezTo>
                <a:cubicBezTo>
                  <a:pt x="1213535" y="1630373"/>
                  <a:pt x="1232865" y="1638001"/>
                  <a:pt x="1252044" y="1645992"/>
                </a:cubicBezTo>
                <a:cubicBezTo>
                  <a:pt x="1279167" y="1657293"/>
                  <a:pt x="1304561" y="1673590"/>
                  <a:pt x="1333067" y="1680716"/>
                </a:cubicBezTo>
                <a:cubicBezTo>
                  <a:pt x="1363933" y="1688432"/>
                  <a:pt x="1395009" y="1695350"/>
                  <a:pt x="1425664" y="1703865"/>
                </a:cubicBezTo>
                <a:cubicBezTo>
                  <a:pt x="1464476" y="1714646"/>
                  <a:pt x="1501841" y="1731052"/>
                  <a:pt x="1541411" y="1738589"/>
                </a:cubicBezTo>
                <a:cubicBezTo>
                  <a:pt x="1664165" y="1761971"/>
                  <a:pt x="1911801" y="1796463"/>
                  <a:pt x="1911801" y="1796463"/>
                </a:cubicBezTo>
                <a:cubicBezTo>
                  <a:pt x="2116287" y="1788746"/>
                  <a:pt x="2321879" y="1795911"/>
                  <a:pt x="2525259" y="1773313"/>
                </a:cubicBezTo>
                <a:cubicBezTo>
                  <a:pt x="2597340" y="1765304"/>
                  <a:pt x="2637284" y="1706381"/>
                  <a:pt x="2698879" y="1680716"/>
                </a:cubicBezTo>
                <a:cubicBezTo>
                  <a:pt x="2724807" y="1669913"/>
                  <a:pt x="2752894" y="1665283"/>
                  <a:pt x="2779902" y="1657566"/>
                </a:cubicBezTo>
                <a:cubicBezTo>
                  <a:pt x="2939054" y="1562076"/>
                  <a:pt x="2697595" y="1698126"/>
                  <a:pt x="2953522" y="1599693"/>
                </a:cubicBezTo>
                <a:cubicBezTo>
                  <a:pt x="2968800" y="1593817"/>
                  <a:pt x="2974366" y="1573645"/>
                  <a:pt x="2988247" y="1564969"/>
                </a:cubicBezTo>
                <a:cubicBezTo>
                  <a:pt x="3005866" y="1553957"/>
                  <a:pt x="3026829" y="1549536"/>
                  <a:pt x="3046120" y="1541819"/>
                </a:cubicBezTo>
                <a:cubicBezTo>
                  <a:pt x="3053836" y="1530244"/>
                  <a:pt x="3058406" y="1515785"/>
                  <a:pt x="3069269" y="1507095"/>
                </a:cubicBezTo>
                <a:cubicBezTo>
                  <a:pt x="3198951" y="1403350"/>
                  <a:pt x="3124097" y="1496167"/>
                  <a:pt x="3242890" y="1391349"/>
                </a:cubicBezTo>
                <a:cubicBezTo>
                  <a:pt x="3436982" y="1220091"/>
                  <a:pt x="3295770" y="1317514"/>
                  <a:pt x="3393360" y="1252452"/>
                </a:cubicBezTo>
                <a:cubicBezTo>
                  <a:pt x="3445809" y="1173780"/>
                  <a:pt x="3377047" y="1262713"/>
                  <a:pt x="3474383" y="1194579"/>
                </a:cubicBezTo>
                <a:cubicBezTo>
                  <a:pt x="3496733" y="1178934"/>
                  <a:pt x="3512966" y="1155997"/>
                  <a:pt x="3532257" y="1136706"/>
                </a:cubicBezTo>
                <a:lnTo>
                  <a:pt x="3566981" y="1101982"/>
                </a:lnTo>
                <a:cubicBezTo>
                  <a:pt x="3574697" y="1082691"/>
                  <a:pt x="3575438" y="1058800"/>
                  <a:pt x="3590130" y="1044108"/>
                </a:cubicBezTo>
                <a:cubicBezTo>
                  <a:pt x="3615868" y="1018370"/>
                  <a:pt x="3682728" y="986235"/>
                  <a:pt x="3682728" y="986235"/>
                </a:cubicBezTo>
                <a:cubicBezTo>
                  <a:pt x="3715907" y="903285"/>
                  <a:pt x="3726654" y="928361"/>
                  <a:pt x="3624854" y="928361"/>
                </a:cubicBezTo>
              </a:path>
            </a:pathLst>
          </a:custGeom>
          <a:noFill/>
          <a:ln w="10160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04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44" y="51844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</a:t>
            </a: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snabbast</a:t>
            </a:r>
            <a:r>
              <a:rPr lang="en-US" dirty="0"/>
              <a:t>? 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45">
            <a:off x="2116016" y="-632179"/>
            <a:ext cx="8561954" cy="5516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03" y="3547798"/>
            <a:ext cx="6349908" cy="36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1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524" y="1930400"/>
            <a:ext cx="8589609" cy="1905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“Just do it”        vs      “Just in time”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7558" y="3103263"/>
            <a:ext cx="2475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(Lean startups &amp; </a:t>
            </a:r>
          </a:p>
          <a:p>
            <a:r>
              <a:rPr lang="en-US" dirty="0"/>
              <a:t>Continuous delivery)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512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16864"/>
          </a:xfrm>
        </p:spPr>
        <p:txBody>
          <a:bodyPr/>
          <a:lstStyle/>
          <a:p>
            <a:r>
              <a:rPr lang="en-US" sz="2000" dirty="0" err="1">
                <a:solidFill>
                  <a:schemeClr val="tx1"/>
                </a:solidFill>
              </a:rPr>
              <a:t>Mjukvara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tjänste-optimering</a:t>
            </a:r>
            <a:endParaRPr lang="sv-SE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89759"/>
            <a:ext cx="9905998" cy="3124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Behöver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snabba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leveranser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Behöver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snabb</a:t>
            </a:r>
            <a:r>
              <a:rPr lang="en-US" sz="4400" dirty="0">
                <a:solidFill>
                  <a:schemeClr val="tx1"/>
                </a:solidFill>
              </a:rPr>
              <a:t> feedback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Behöver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fela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tidigt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Behöver</a:t>
            </a:r>
            <a:r>
              <a:rPr lang="en-US" sz="4400" dirty="0">
                <a:solidFill>
                  <a:schemeClr val="tx1"/>
                </a:solidFill>
              </a:rPr>
              <a:t> Data &amp; </a:t>
            </a:r>
            <a:r>
              <a:rPr lang="en-US" sz="4400" dirty="0" err="1">
                <a:solidFill>
                  <a:schemeClr val="tx1"/>
                </a:solidFill>
              </a:rPr>
              <a:t>nätverkande</a:t>
            </a:r>
            <a:r>
              <a:rPr lang="en-US" sz="4400" dirty="0">
                <a:solidFill>
                  <a:schemeClr val="tx1"/>
                </a:solidFill>
              </a:rPr>
              <a:t> input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tx1"/>
                </a:solidFill>
              </a:rPr>
              <a:t>Behöver</a:t>
            </a:r>
            <a:r>
              <a:rPr lang="en-US" sz="4400" dirty="0">
                <a:solidFill>
                  <a:schemeClr val="tx1"/>
                </a:solidFill>
              </a:rPr>
              <a:t> slack (</a:t>
            </a:r>
            <a:r>
              <a:rPr lang="en-US" sz="4400" dirty="0" err="1">
                <a:solidFill>
                  <a:schemeClr val="tx1"/>
                </a:solidFill>
              </a:rPr>
              <a:t>vara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mindre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upptagna</a:t>
            </a:r>
            <a:r>
              <a:rPr lang="en-US" sz="4400" dirty="0">
                <a:solidFill>
                  <a:schemeClr val="tx1"/>
                </a:solidFill>
              </a:rPr>
              <a:t>)</a:t>
            </a:r>
            <a:endParaRPr lang="sv-SE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89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70" y="437641"/>
            <a:ext cx="10999693" cy="1905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Högpresternade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företagEN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är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agila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3143" y="2506683"/>
            <a:ext cx="1919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30</a:t>
            </a:r>
            <a:r>
              <a:rPr lang="en-US" sz="6000" dirty="0"/>
              <a:t>x</a:t>
            </a:r>
            <a:endParaRPr lang="sv-SE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861958" y="2459182"/>
            <a:ext cx="3626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8.000</a:t>
            </a:r>
            <a:r>
              <a:rPr lang="en-US" sz="6000" dirty="0"/>
              <a:t>x</a:t>
            </a:r>
            <a:endParaRPr lang="sv-SE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1583143" y="3861263"/>
            <a:ext cx="3051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mer</a:t>
            </a:r>
            <a:r>
              <a:rPr lang="en-US" sz="3600" dirty="0"/>
              <a:t> </a:t>
            </a:r>
            <a:r>
              <a:rPr lang="en-US" sz="3600" dirty="0" err="1"/>
              <a:t>frekventa</a:t>
            </a:r>
            <a:r>
              <a:rPr lang="en-US" sz="3600" dirty="0"/>
              <a:t> </a:t>
            </a:r>
            <a:r>
              <a:rPr lang="en-US" sz="3600" dirty="0" err="1"/>
              <a:t>leveranser</a:t>
            </a:r>
            <a:endParaRPr lang="sv-SE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861958" y="3861262"/>
            <a:ext cx="305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kortare</a:t>
            </a:r>
            <a:r>
              <a:rPr lang="en-US" sz="3600" dirty="0"/>
              <a:t> </a:t>
            </a:r>
            <a:r>
              <a:rPr lang="en-US" sz="3600" dirty="0" err="1"/>
              <a:t>ledtider</a:t>
            </a:r>
            <a:r>
              <a:rPr lang="en-US" sz="3600" dirty="0"/>
              <a:t> </a:t>
            </a:r>
            <a:r>
              <a:rPr lang="en-US" sz="3600" dirty="0" err="1"/>
              <a:t>än</a:t>
            </a:r>
            <a:r>
              <a:rPr lang="en-US" sz="3600" dirty="0"/>
              <a:t> </a:t>
            </a:r>
            <a:r>
              <a:rPr lang="en-US" sz="3600" dirty="0" err="1"/>
              <a:t>kamraterna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braschen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036724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">
      <a:dk1>
        <a:srgbClr val="000000"/>
      </a:dk1>
      <a:lt1>
        <a:srgbClr val="FFFFFF"/>
      </a:lt1>
      <a:dk2>
        <a:srgbClr val="363D46"/>
      </a:dk2>
      <a:lt2>
        <a:srgbClr val="FDFCFF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Nät</Template>
  <TotalTime>1395</TotalTime>
  <Words>357</Words>
  <Application>Microsoft Office PowerPoint</Application>
  <PresentationFormat>Widescreen</PresentationFormat>
  <Paragraphs>96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Mesh</vt:lpstr>
      <vt:lpstr>Datadriven innovation</vt:lpstr>
      <vt:lpstr>Vi har blivit snABBARE… …MEN HAR VI BLIVIT BÄTTRE?</vt:lpstr>
      <vt:lpstr>Människan förändras… Tekniken förändras… därför behöver vi förändras!</vt:lpstr>
      <vt:lpstr>Produktutveckling         vs            TjänsteOptimering</vt:lpstr>
      <vt:lpstr>Innovation</vt:lpstr>
      <vt:lpstr>PowerPoint Presentation</vt:lpstr>
      <vt:lpstr>“Just do it”        vs      “Just in time”</vt:lpstr>
      <vt:lpstr>Mjukvara och tjänste-optimering</vt:lpstr>
      <vt:lpstr>DE Högpresternade företagEN är mer agila</vt:lpstr>
      <vt:lpstr>De Högpresternade företagen  är mer pålitliga</vt:lpstr>
      <vt:lpstr>De Högpresternade företagens vinster på marknaden</vt:lpstr>
      <vt:lpstr>Hur kan vi komma dit? </vt:lpstr>
      <vt:lpstr>Vad är en hypotes?</vt:lpstr>
      <vt:lpstr>As a &lt;user&gt;  I want to &lt;something&gt;  So that &lt;something&gt;</vt:lpstr>
      <vt:lpstr>We believe that &lt;something&gt;  will result in &lt;something&gt;  We will know that we have succeeded when &lt;something&gt;</vt:lpstr>
      <vt:lpstr>Hypotes process</vt:lpstr>
      <vt:lpstr>Exempel</vt:lpstr>
      <vt:lpstr>We believe that  realtidsjusterande lagersaldo  will result in  ökad konvertering och köp  We will know that we have succeeded when  när vi ser att vi fått 2% mer konvertering vid köp och köpen genomförs 5% snabbare när ett lagersaldo justerats I realtid jämfört med ordinarie lösning</vt:lpstr>
      <vt:lpstr>Bra ide?</vt:lpstr>
      <vt:lpstr>Snabbaste sättet För att få ett svar</vt:lpstr>
      <vt:lpstr>PowerPoint Presentation</vt:lpstr>
      <vt:lpstr>Resultat efter 2 veckor test</vt:lpstr>
      <vt:lpstr>Resultat efter 4 v</vt:lpstr>
      <vt:lpstr>Resultat och ta ett beslut</vt:lpstr>
      <vt:lpstr>PowerPoint Presentation</vt:lpstr>
      <vt:lpstr>Hypotes vs en mer mekanisk process (scrum:ish)</vt:lpstr>
      <vt:lpstr>Kan vi testa 10 hypoteser och konkurrenterna bara 1 funktion  så har vi försprång…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Datadriven innovation</dc:title>
  <dc:creator>Johan Normén</dc:creator>
  <cp:lastModifiedBy>Johan Normén</cp:lastModifiedBy>
  <cp:revision>121</cp:revision>
  <dcterms:created xsi:type="dcterms:W3CDTF">2016-05-25T14:17:30Z</dcterms:created>
  <dcterms:modified xsi:type="dcterms:W3CDTF">2016-05-31T04:40:59Z</dcterms:modified>
</cp:coreProperties>
</file>